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56" r:id="rId3"/>
    <p:sldId id="261" r:id="rId4"/>
    <p:sldId id="264" r:id="rId5"/>
    <p:sldId id="263" r:id="rId6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9616B64-921B-475D-B3BE-4D0483141AB3}">
          <p14:sldIdLst>
            <p14:sldId id="260"/>
            <p14:sldId id="256"/>
            <p14:sldId id="261"/>
            <p14:sldId id="264"/>
          </p14:sldIdLst>
        </p14:section>
        <p14:section name="Backup" id="{C689B66C-5061-4781-B2F4-C4E60018E27B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238" autoAdjust="0"/>
  </p:normalViewPr>
  <p:slideViewPr>
    <p:cSldViewPr snapToGrid="0">
      <p:cViewPr>
        <p:scale>
          <a:sx n="77" d="100"/>
          <a:sy n="77" d="100"/>
        </p:scale>
        <p:origin x="79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9071" cy="513828"/>
          </a:xfrm>
          <a:prstGeom prst="rect">
            <a:avLst/>
          </a:prstGeom>
        </p:spPr>
        <p:txBody>
          <a:bodyPr vert="horz" lIns="93772" tIns="46886" rIns="93772" bIns="46886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385" y="1"/>
            <a:ext cx="3079071" cy="513828"/>
          </a:xfrm>
          <a:prstGeom prst="rect">
            <a:avLst/>
          </a:prstGeom>
        </p:spPr>
        <p:txBody>
          <a:bodyPr vert="horz" lIns="93772" tIns="46886" rIns="93772" bIns="46886" rtlCol="0"/>
          <a:lstStyle>
            <a:lvl1pPr algn="r">
              <a:defRPr sz="1200"/>
            </a:lvl1pPr>
          </a:lstStyle>
          <a:p>
            <a:fld id="{E1594FC7-0868-4B3A-95D0-1B1F706FEED1}" type="datetimeFigureOut">
              <a:rPr lang="en-AU" smtClean="0"/>
              <a:t>17/07/2025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72" tIns="46886" rIns="93772" bIns="46886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050" y="4925059"/>
            <a:ext cx="5681964" cy="4030228"/>
          </a:xfrm>
          <a:prstGeom prst="rect">
            <a:avLst/>
          </a:prstGeom>
        </p:spPr>
        <p:txBody>
          <a:bodyPr vert="horz" lIns="93772" tIns="46886" rIns="93772" bIns="46886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0786"/>
            <a:ext cx="3079071" cy="513828"/>
          </a:xfrm>
          <a:prstGeom prst="rect">
            <a:avLst/>
          </a:prstGeom>
        </p:spPr>
        <p:txBody>
          <a:bodyPr vert="horz" lIns="93772" tIns="46886" rIns="93772" bIns="46886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385" y="9720786"/>
            <a:ext cx="3079071" cy="513828"/>
          </a:xfrm>
          <a:prstGeom prst="rect">
            <a:avLst/>
          </a:prstGeom>
        </p:spPr>
        <p:txBody>
          <a:bodyPr vert="horz" lIns="93772" tIns="46886" rIns="93772" bIns="46886" rtlCol="0" anchor="b"/>
          <a:lstStyle>
            <a:lvl1pPr algn="r">
              <a:defRPr sz="1200"/>
            </a:lvl1pPr>
          </a:lstStyle>
          <a:p>
            <a:fld id="{3F9235E6-7F10-487E-90BC-78973BFD30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445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235E6-7F10-487E-90BC-78973BFD3027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350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3E267-8BF3-BD3F-F364-045E2F650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EE419D-1420-91F2-FE6F-8B225177A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E65E9-2DCB-4360-5D54-995761324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0702-9722-4761-B98F-D3A3600F2C3C}" type="datetimeFigureOut">
              <a:rPr lang="en-AU" smtClean="0"/>
              <a:t>17/07/2025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15D65-FAB6-1A89-D459-F08E77AAC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5181B-B8BC-7D05-FF4A-325306CC7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52C0D-31D5-4D49-8337-BA3466B4CD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078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DFB7E-F9ED-FE6B-5FBC-4EBF9A3CB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444CA-5D6B-1038-8C4C-ECD291229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4CBE2-974F-F141-EEB9-522A11056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0702-9722-4761-B98F-D3A3600F2C3C}" type="datetimeFigureOut">
              <a:rPr lang="en-AU" smtClean="0"/>
              <a:t>17/07/2025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E104C-6D0A-63C5-8EED-6B34413AB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AD60E-21C9-6D14-E953-24E7BA51C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52C0D-31D5-4D49-8337-BA3466B4CD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9347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5D9BBA-920A-13F1-6592-342472A12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803C1-6EA9-6582-33B8-B25BD1843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16AF3-74D9-7A20-20F7-84666B9D4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0702-9722-4761-B98F-D3A3600F2C3C}" type="datetimeFigureOut">
              <a:rPr lang="en-AU" smtClean="0"/>
              <a:t>17/07/2025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2FF45-8AF3-A3FE-81A6-BC4B14892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70114-1BFD-C6F8-BFF5-73EBF271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52C0D-31D5-4D49-8337-BA3466B4CD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944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60C04-F07A-7D14-243A-7A8A143B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9B82B-2A65-0095-6C22-F11711265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03645-D139-001D-56F6-E4BAFF782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0702-9722-4761-B98F-D3A3600F2C3C}" type="datetimeFigureOut">
              <a:rPr lang="en-AU" smtClean="0"/>
              <a:t>17/07/2025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F52F0-0F2A-DA79-C470-AB6A1F569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BC508-3017-E521-2C30-C73C88E20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52C0D-31D5-4D49-8337-BA3466B4CD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1098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4CAF1-784E-E2A0-E71F-B7A43415E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E46AA-2DF7-7C8C-B474-A196B08CD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FB030-65A9-1DD9-1C5C-06E24E8D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0702-9722-4761-B98F-D3A3600F2C3C}" type="datetimeFigureOut">
              <a:rPr lang="en-AU" smtClean="0"/>
              <a:t>17/07/2025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4EFFD-09C0-71E1-0E31-9103DEC21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DD3C5-33AB-5950-C93A-64438A22C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52C0D-31D5-4D49-8337-BA3466B4CD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691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BF3DF-DB17-872F-47AE-831E1A9D7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F0F4D-F91D-7C70-ADCB-CC05A9E48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BA366F-420C-4B5C-CD69-50E71220A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50E7B-E4AE-05FD-9DBE-EFECA783E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0702-9722-4761-B98F-D3A3600F2C3C}" type="datetimeFigureOut">
              <a:rPr lang="en-AU" smtClean="0"/>
              <a:t>17/07/2025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F8044-0BDA-C31F-7C98-2E8C57E4C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71278-68CA-F35D-64C8-EC76506F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52C0D-31D5-4D49-8337-BA3466B4CD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558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02AE-D5E8-7F6B-74A3-6EDA96B67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48290-D1A1-981E-663A-ACA1DA8A4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F3C1D3-84B4-2F48-C485-638254A38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412212-0A68-C98E-F888-7DEA4BD3B2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EFEE4B-F489-2C89-C09F-78C04C3016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1559B7-D88F-38E8-AF2D-8791372E4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0702-9722-4761-B98F-D3A3600F2C3C}" type="datetimeFigureOut">
              <a:rPr lang="en-AU" smtClean="0"/>
              <a:t>17/07/2025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F6782B-BE47-A0C0-B1E7-EFC22DAB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1D1648-F033-711B-6E7F-2902EF00B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52C0D-31D5-4D49-8337-BA3466B4CD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612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E60C8-584C-CCC1-551B-29BD5ADDB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DEFF49-3323-CD7F-2228-9CFCCA547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0702-9722-4761-B98F-D3A3600F2C3C}" type="datetimeFigureOut">
              <a:rPr lang="en-AU" smtClean="0"/>
              <a:t>17/07/2025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32C20F-FAF8-4AF3-F1FE-E19979265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FB0810-F74A-0DC5-A284-487CB560F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52C0D-31D5-4D49-8337-BA3466B4CD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09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65902C-A5AF-A08C-0E22-4AA21653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0702-9722-4761-B98F-D3A3600F2C3C}" type="datetimeFigureOut">
              <a:rPr lang="en-AU" smtClean="0"/>
              <a:t>17/07/2025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EB6654-24D7-3BF7-EDE2-4365DF631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43FF9-459A-9AF5-6E1A-740D6B739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52C0D-31D5-4D49-8337-BA3466B4CD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937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1975F-A36C-9241-3322-16C44F0A7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4F1BF-615D-E952-5D86-045FABE73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E6C1E-21F9-35E5-0D8E-6BD18BBB9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81A7FF-479C-46AE-18E4-8FF9758CC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0702-9722-4761-B98F-D3A3600F2C3C}" type="datetimeFigureOut">
              <a:rPr lang="en-AU" smtClean="0"/>
              <a:t>17/07/2025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777A0-6F6A-6C44-4177-96251AF2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41A18-86FD-E357-C587-EAADA9724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52C0D-31D5-4D49-8337-BA3466B4CD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172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B36C5-DF49-8E59-39E4-FA9020538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AC5206-26CE-CD10-86A9-77ED82A0AE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CDE98-D989-9437-167F-D3F78C900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51307A-9D2F-0B99-877F-2244478F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0702-9722-4761-B98F-D3A3600F2C3C}" type="datetimeFigureOut">
              <a:rPr lang="en-AU" smtClean="0"/>
              <a:t>17/07/2025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44A14-1D03-1834-23E7-5000DF9E5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DA53A-D252-1BC1-1A2F-D547D8246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52C0D-31D5-4D49-8337-BA3466B4CD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5098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3319ED-F892-9DE4-1AA3-0BC3CF6E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282F5-4572-09F4-0627-E79C38ADF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60D80-BF76-3F26-F5CA-0062EB1A9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740702-9722-4761-B98F-D3A3600F2C3C}" type="datetimeFigureOut">
              <a:rPr lang="en-AU" smtClean="0"/>
              <a:t>17/07/2025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5AE46-7E69-9DEA-8BF5-013AC6039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E9A64-7BFF-610B-60B6-73702AB9B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452C0D-31D5-4D49-8337-BA3466B4CD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144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ningportal.nsw.gov.au/major-projects/projects/mod-7-infrastructure-consolidation-and-remediatio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hyperlink" Target="https://www.planningportal.nsw.gov.au/major-projects/projects/mod-7-infrastructure-consolidation-and-remediation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ningportal.nsw.gov.au/major-projects/projects/mod-7-infrastructure-consolidation-and-remediatio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75445C7E-39EC-942F-0288-507B675DB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043" y="1115576"/>
            <a:ext cx="7719934" cy="4965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401096-AE3C-46F4-5411-FB86A270D481}"/>
              </a:ext>
            </a:extLst>
          </p:cNvPr>
          <p:cNvSpPr txBox="1"/>
          <p:nvPr/>
        </p:nvSpPr>
        <p:spPr>
          <a:xfrm>
            <a:off x="68806" y="176981"/>
            <a:ext cx="8697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>
                <a:solidFill>
                  <a:srgbClr val="002060"/>
                </a:solidFill>
              </a:rPr>
              <a:t>Its 2027, Ampol’s Kurnell Industry &amp; Energy site is humming…</a:t>
            </a:r>
            <a:endParaRPr lang="en-AU" sz="2400" b="1" u="sng" dirty="0">
              <a:solidFill>
                <a:srgbClr val="00206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D5971CC-2BBA-C3BE-B294-2B91C39BF86D}"/>
              </a:ext>
            </a:extLst>
          </p:cNvPr>
          <p:cNvGrpSpPr/>
          <p:nvPr/>
        </p:nvGrpSpPr>
        <p:grpSpPr>
          <a:xfrm>
            <a:off x="606998" y="1510433"/>
            <a:ext cx="2671015" cy="3815469"/>
            <a:chOff x="606998" y="1510433"/>
            <a:chExt cx="2671015" cy="381546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A8E7A3E-76A8-F130-9DD4-227B317914F7}"/>
                </a:ext>
              </a:extLst>
            </p:cNvPr>
            <p:cNvSpPr/>
            <p:nvPr/>
          </p:nvSpPr>
          <p:spPr>
            <a:xfrm>
              <a:off x="606998" y="2967972"/>
              <a:ext cx="2671014" cy="2357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AMPOL reduces costs</a:t>
              </a:r>
            </a:p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Uplifts revenue</a:t>
              </a:r>
            </a:p>
            <a:p>
              <a:pPr algn="ctr"/>
              <a:r>
                <a:rPr lang="en-AU" b="1" dirty="0">
                  <a:solidFill>
                    <a:schemeClr val="tx1"/>
                  </a:solidFill>
                </a:rPr>
                <a:t>Reduces accountability</a:t>
              </a:r>
            </a:p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Shareholders happy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212A5CF-AD73-928D-C191-E7EA1BBE0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998" y="1510433"/>
              <a:ext cx="2671015" cy="144925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3A54315-261D-C952-91CE-70FE52F34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52451" y="1592742"/>
              <a:ext cx="564686" cy="556619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EFDBFB7-F864-9F2C-E955-DE86308E497A}"/>
              </a:ext>
            </a:extLst>
          </p:cNvPr>
          <p:cNvSpPr txBox="1"/>
          <p:nvPr/>
        </p:nvSpPr>
        <p:spPr>
          <a:xfrm>
            <a:off x="121532" y="6557908"/>
            <a:ext cx="674001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i="1" dirty="0"/>
              <a:t>Disclaimer: this presentation explores a hypothetical situation and is not intended to represent a prediction of future events</a:t>
            </a:r>
            <a:endParaRPr lang="en-AU" sz="300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2C5D92-E8CA-2BB7-DE52-15F612D925C1}"/>
              </a:ext>
            </a:extLst>
          </p:cNvPr>
          <p:cNvSpPr txBox="1"/>
          <p:nvPr/>
        </p:nvSpPr>
        <p:spPr>
          <a:xfrm>
            <a:off x="8544232" y="6538244"/>
            <a:ext cx="78579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dirty="0"/>
              <a:t>Cargill Newcastle</a:t>
            </a:r>
            <a:endParaRPr lang="en-AU" sz="600" dirty="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7A6DD160-8555-9DAF-BD27-DC680B700061}"/>
              </a:ext>
            </a:extLst>
          </p:cNvPr>
          <p:cNvSpPr/>
          <p:nvPr/>
        </p:nvSpPr>
        <p:spPr>
          <a:xfrm rot="7378310">
            <a:off x="6648049" y="2006987"/>
            <a:ext cx="668066" cy="1261619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F28C18-09EC-4D9A-3EE4-B1249E92C1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899" y="868838"/>
            <a:ext cx="3054881" cy="186894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DE2B7E68-110D-CDE7-7F56-996FAE3F2C40}"/>
              </a:ext>
            </a:extLst>
          </p:cNvPr>
          <p:cNvSpPr/>
          <p:nvPr/>
        </p:nvSpPr>
        <p:spPr>
          <a:xfrm rot="11794652">
            <a:off x="9550101" y="1971831"/>
            <a:ext cx="844704" cy="703363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89963B0-5BF3-4A16-A97A-3641544FAE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1667" y="89860"/>
            <a:ext cx="3251844" cy="20595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85F819EC-61B3-96B3-5BFA-5A2F86E7C9E6}"/>
              </a:ext>
            </a:extLst>
          </p:cNvPr>
          <p:cNvSpPr/>
          <p:nvPr/>
        </p:nvSpPr>
        <p:spPr>
          <a:xfrm rot="18275016">
            <a:off x="8169997" y="4156683"/>
            <a:ext cx="573565" cy="1047019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6" name="Picture 2" descr="Cargill expands crush capacity for Australian canola and cottonseed oil -  Feed &amp; Additive Magazine">
            <a:extLst>
              <a:ext uri="{FF2B5EF4-FFF2-40B4-BE49-F238E27FC236}">
                <a16:creationId xmlns:a16="http://schemas.microsoft.com/office/drawing/2014/main" id="{A7C6C655-02B4-700B-11F2-EFCF01889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216" y="4708640"/>
            <a:ext cx="3302950" cy="19646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B489B3C9-3BE0-D6C7-D890-FC2351AEFAC3}"/>
              </a:ext>
            </a:extLst>
          </p:cNvPr>
          <p:cNvSpPr/>
          <p:nvPr/>
        </p:nvSpPr>
        <p:spPr>
          <a:xfrm>
            <a:off x="7116158" y="5325902"/>
            <a:ext cx="864420" cy="53728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6B738E-0CDA-1028-0B0A-F6725E05A839}"/>
              </a:ext>
            </a:extLst>
          </p:cNvPr>
          <p:cNvSpPr/>
          <p:nvPr/>
        </p:nvSpPr>
        <p:spPr>
          <a:xfrm>
            <a:off x="6429558" y="5742424"/>
            <a:ext cx="1967190" cy="9309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To be announced soon</a:t>
            </a:r>
          </a:p>
        </p:txBody>
      </p:sp>
    </p:spTree>
    <p:extLst>
      <p:ext uri="{BB962C8B-B14F-4D97-AF65-F5344CB8AC3E}">
        <p14:creationId xmlns:p14="http://schemas.microsoft.com/office/powerpoint/2010/main" val="244625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916453BB-9FEE-D7B0-7AED-134140E32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222087"/>
            <a:ext cx="2566531" cy="1650773"/>
          </a:xfrm>
          <a:prstGeom prst="rect">
            <a:avLst/>
          </a:prstGeom>
        </p:spPr>
      </p:pic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03A3738-B5E7-8414-BB06-906331AC058E}"/>
              </a:ext>
            </a:extLst>
          </p:cNvPr>
          <p:cNvSpPr/>
          <p:nvPr/>
        </p:nvSpPr>
        <p:spPr>
          <a:xfrm rot="10800000">
            <a:off x="3833191" y="5249017"/>
            <a:ext cx="2888245" cy="531797"/>
          </a:xfrm>
          <a:prstGeom prst="triangle">
            <a:avLst>
              <a:gd name="adj" fmla="val 4455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4F18B22-2DB5-2505-1D9F-277F5E469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744777"/>
              </p:ext>
            </p:extLst>
          </p:nvPr>
        </p:nvGraphicFramePr>
        <p:xfrm>
          <a:off x="3494984" y="1108744"/>
          <a:ext cx="8303726" cy="4173745"/>
        </p:xfrm>
        <a:graphic>
          <a:graphicData uri="http://schemas.openxmlformats.org/drawingml/2006/table">
            <a:tbl>
              <a:tblPr firstRow="1" firstCol="1" bandRow="1"/>
              <a:tblGrid>
                <a:gridCol w="2060242">
                  <a:extLst>
                    <a:ext uri="{9D8B030D-6E8A-4147-A177-3AD203B41FA5}">
                      <a16:colId xmlns:a16="http://schemas.microsoft.com/office/drawing/2014/main" val="1323274484"/>
                    </a:ext>
                  </a:extLst>
                </a:gridCol>
                <a:gridCol w="1632155">
                  <a:extLst>
                    <a:ext uri="{9D8B030D-6E8A-4147-A177-3AD203B41FA5}">
                      <a16:colId xmlns:a16="http://schemas.microsoft.com/office/drawing/2014/main" val="2714095478"/>
                    </a:ext>
                  </a:extLst>
                </a:gridCol>
                <a:gridCol w="2084438">
                  <a:extLst>
                    <a:ext uri="{9D8B030D-6E8A-4147-A177-3AD203B41FA5}">
                      <a16:colId xmlns:a16="http://schemas.microsoft.com/office/drawing/2014/main" val="3656460099"/>
                    </a:ext>
                  </a:extLst>
                </a:gridCol>
                <a:gridCol w="2526891">
                  <a:extLst>
                    <a:ext uri="{9D8B030D-6E8A-4147-A177-3AD203B41FA5}">
                      <a16:colId xmlns:a16="http://schemas.microsoft.com/office/drawing/2014/main" val="2720313006"/>
                    </a:ext>
                  </a:extLst>
                </a:gridCol>
              </a:tblGrid>
              <a:tr h="41781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400" b="1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Mod 7 Changes</a:t>
                      </a:r>
                    </a:p>
                  </a:txBody>
                  <a:tcPr marL="58623" marR="58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400" b="1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Before Mod 7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050" b="0" i="1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(what was approved)</a:t>
                      </a: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400" b="1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After Mod 7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050" b="0" i="1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(If Approved)</a:t>
                      </a: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400" b="1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What This Means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050" b="0" i="1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(Future Land Use – Community View)</a:t>
                      </a: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57589"/>
                  </a:ext>
                </a:extLst>
              </a:tr>
              <a:tr h="742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05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Remediation of Contaminated Soil/Groundwater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700" b="0" i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(e.g. </a:t>
                      </a:r>
                      <a:r>
                        <a:rPr lang="en-AU" sz="700" i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hydrocarbons, PFAS</a:t>
                      </a:r>
                      <a:r>
                        <a:rPr lang="en-AU" sz="700" b="0" i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AU" sz="800" b="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9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All contaminated materials must be transported off-site</a:t>
                      </a:r>
                      <a:endParaRPr lang="en-AU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9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Contamination contained and capped on-site permanently</a:t>
                      </a:r>
                      <a:endParaRPr lang="en-AU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9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Ampol keeps toxins on site, saves costs. Community loses full cleanup rights</a:t>
                      </a:r>
                      <a:endParaRPr lang="en-AU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177449"/>
                  </a:ext>
                </a:extLst>
              </a:tr>
              <a:tr h="489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05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Waste Management and Containment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700" b="0" i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(e.g. asbestos)</a:t>
                      </a:r>
                      <a:endParaRPr lang="en-AU" sz="800" b="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9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Excavation and off-site transport; no permanent on-site approval</a:t>
                      </a:r>
                      <a:endParaRPr lang="en-AU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9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Waste is consolidated on-site with capping layers</a:t>
                      </a:r>
                      <a:endParaRPr lang="en-AU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9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Ampol keeps waste on-site, saves cost. Community loses off-site disposal, facing ongoing pollution risks without relocation.</a:t>
                      </a:r>
                      <a:endParaRPr lang="en-AU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108416"/>
                  </a:ext>
                </a:extLst>
              </a:tr>
              <a:tr h="678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05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Environmental Audits and Monitoring</a:t>
                      </a:r>
                      <a:endParaRPr lang="en-AU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9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Audits required during works, submitted to authorities.</a:t>
                      </a:r>
                      <a:endParaRPr lang="en-AU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9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Monitoring via reports, no new independent audits for capped areas.</a:t>
                      </a:r>
                      <a:endParaRPr lang="en-AU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9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Ampol self-monitors post-capping. Community loses independent checks</a:t>
                      </a:r>
                      <a:endParaRPr lang="en-AU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036789"/>
                  </a:ext>
                </a:extLst>
              </a:tr>
              <a:tr h="716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05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Future Land Use and Zoning</a:t>
                      </a:r>
                      <a:endParaRPr lang="en-AU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9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Remediation allows potential non-hazardous rezoning post-cleanup</a:t>
                      </a:r>
                      <a:endParaRPr lang="en-AU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900" b="1" u="sng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Capping reinforces industrial zoning</a:t>
                      </a:r>
                      <a:r>
                        <a:rPr lang="en-AU" sz="9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AU" sz="900" b="1" kern="10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Land will ALWAYS be heavy industrial, cannot change</a:t>
                      </a:r>
                      <a:endParaRPr lang="en-AU" sz="1000" b="1" kern="1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9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Ampol locks in industrial use. Community loses rezoning for parks,</a:t>
                      </a:r>
                      <a:r>
                        <a:rPr lang="en-AU" sz="9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enables BESS &amp; SAF blending</a:t>
                      </a:r>
                      <a:endParaRPr lang="en-AU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109834"/>
                  </a:ext>
                </a:extLst>
              </a:tr>
              <a:tr h="659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05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Flooding and Leak Risks to Wetlands/Bay</a:t>
                      </a:r>
                      <a:endParaRPr lang="en-AU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9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Leaks prevented through removal</a:t>
                      </a:r>
                      <a:endParaRPr lang="en-AU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9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Flood risks, capping uses redirections</a:t>
                      </a:r>
                      <a:endParaRPr lang="en-AU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9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Ampol operates with flood barriers. Community loses full protections, facing bay contamination</a:t>
                      </a:r>
                      <a:endParaRPr lang="en-AU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348382"/>
                  </a:ext>
                </a:extLst>
              </a:tr>
              <a:tr h="462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05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Timeline for Remediation Works</a:t>
                      </a:r>
                      <a:endParaRPr lang="en-AU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9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Deadlines for waste management extended to March 2020</a:t>
                      </a:r>
                      <a:endParaRPr lang="en-AU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9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Works extended, with capping allowing indefinite monitoring post-installation.</a:t>
                      </a:r>
                      <a:endParaRPr lang="en-AU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9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Ampol extends control without end dates. Community loses timelines, facing endless uncertainty for site safety.</a:t>
                      </a:r>
                      <a:endParaRPr lang="en-AU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89557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07C6441-52A5-88AB-2E03-752429BF9933}"/>
              </a:ext>
            </a:extLst>
          </p:cNvPr>
          <p:cNvSpPr txBox="1"/>
          <p:nvPr/>
        </p:nvSpPr>
        <p:spPr>
          <a:xfrm>
            <a:off x="7185663" y="5335337"/>
            <a:ext cx="477904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700" i="1" dirty="0">
                <a:hlinkClick r:id="rId3"/>
              </a:rPr>
              <a:t>https://www.planningportal.nsw.gov.au/major-projects/projects/mod-7-infrastructure-consolidation-and-remediation</a:t>
            </a:r>
            <a:r>
              <a:rPr lang="en-AU" sz="700" i="1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BFB168-BEBD-02C6-028A-D2849FD776AE}"/>
              </a:ext>
            </a:extLst>
          </p:cNvPr>
          <p:cNvSpPr txBox="1"/>
          <p:nvPr/>
        </p:nvSpPr>
        <p:spPr>
          <a:xfrm>
            <a:off x="3213736" y="-11659"/>
            <a:ext cx="892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Ampol's Kurnell Shift: From Full Cleanup to Permanent Containment &amp; Energy Hub – </a:t>
            </a:r>
            <a:r>
              <a:rPr lang="en-GB" sz="2400" b="1" i="1" dirty="0">
                <a:solidFill>
                  <a:srgbClr val="002060"/>
                </a:solidFill>
              </a:rPr>
              <a:t>community risks ahead</a:t>
            </a:r>
            <a:endParaRPr lang="en-AU" sz="2400" b="1" i="1" dirty="0">
              <a:solidFill>
                <a:srgbClr val="002060"/>
              </a:solidFill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56FCA3BE-C1B6-D140-50DD-598933AEBAA4}"/>
              </a:ext>
            </a:extLst>
          </p:cNvPr>
          <p:cNvSpPr/>
          <p:nvPr/>
        </p:nvSpPr>
        <p:spPr>
          <a:xfrm>
            <a:off x="4289613" y="5989928"/>
            <a:ext cx="825910" cy="3736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E2F578-668D-614F-69EF-AC92572FCFD6}"/>
              </a:ext>
            </a:extLst>
          </p:cNvPr>
          <p:cNvSpPr txBox="1"/>
          <p:nvPr/>
        </p:nvSpPr>
        <p:spPr>
          <a:xfrm>
            <a:off x="5187755" y="5917886"/>
            <a:ext cx="1546358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/>
              <a:t>Mod 7 Approval</a:t>
            </a:r>
          </a:p>
          <a:p>
            <a:pPr algn="ctr"/>
            <a:r>
              <a:rPr lang="en-GB" sz="1200" b="1" dirty="0"/>
              <a:t>No remediation </a:t>
            </a:r>
          </a:p>
          <a:p>
            <a:pPr algn="ctr"/>
            <a:r>
              <a:rPr lang="en-GB" sz="1200" b="1" dirty="0"/>
              <a:t>No Zoning change 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0268D8EF-402D-D970-EA75-8DA90FBE1307}"/>
              </a:ext>
            </a:extLst>
          </p:cNvPr>
          <p:cNvSpPr/>
          <p:nvPr/>
        </p:nvSpPr>
        <p:spPr>
          <a:xfrm rot="5400000">
            <a:off x="7247189" y="6248438"/>
            <a:ext cx="327320" cy="3736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8193D3-6442-AE0F-A716-9632783632B9}"/>
              </a:ext>
            </a:extLst>
          </p:cNvPr>
          <p:cNvSpPr txBox="1"/>
          <p:nvPr/>
        </p:nvSpPr>
        <p:spPr>
          <a:xfrm>
            <a:off x="9450910" y="5761243"/>
            <a:ext cx="513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=</a:t>
            </a:r>
            <a:endParaRPr lang="en-AU" sz="48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9989F5-5387-899A-CCFC-8D63005813B1}"/>
              </a:ext>
            </a:extLst>
          </p:cNvPr>
          <p:cNvSpPr txBox="1"/>
          <p:nvPr/>
        </p:nvSpPr>
        <p:spPr>
          <a:xfrm>
            <a:off x="2470456" y="5825552"/>
            <a:ext cx="1928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/>
              <a:t>Ampol Strategy</a:t>
            </a:r>
          </a:p>
          <a:p>
            <a:pPr algn="ctr"/>
            <a:r>
              <a:rPr lang="en-GB" sz="1200" b="1" dirty="0"/>
              <a:t>Monetise Kurnell site</a:t>
            </a:r>
          </a:p>
          <a:p>
            <a:pPr algn="ctr"/>
            <a:r>
              <a:rPr lang="en-GB" sz="1200" b="1" dirty="0"/>
              <a:t>Reduce costs</a:t>
            </a:r>
          </a:p>
          <a:p>
            <a:pPr algn="ctr"/>
            <a:r>
              <a:rPr lang="en-GB" sz="1200" b="1" dirty="0"/>
              <a:t>Minimise accountability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4460304-A706-35D8-1298-3DE0835DD277}"/>
              </a:ext>
            </a:extLst>
          </p:cNvPr>
          <p:cNvSpPr/>
          <p:nvPr/>
        </p:nvSpPr>
        <p:spPr>
          <a:xfrm>
            <a:off x="227289" y="5515203"/>
            <a:ext cx="1052051" cy="193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Subdivision</a:t>
            </a:r>
            <a:endParaRPr lang="en-AU" sz="11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156B2E-8E2C-60D6-4851-24E5D627A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4" y="1723220"/>
            <a:ext cx="3185652" cy="259706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4C10264-F5EE-2B5E-0797-0CF7E6C840B4}"/>
              </a:ext>
            </a:extLst>
          </p:cNvPr>
          <p:cNvSpPr/>
          <p:nvPr/>
        </p:nvSpPr>
        <p:spPr>
          <a:xfrm>
            <a:off x="996452" y="2233185"/>
            <a:ext cx="282888" cy="2828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AU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87A0AAF-9A26-CEC2-A54C-DAD2D68967CD}"/>
              </a:ext>
            </a:extLst>
          </p:cNvPr>
          <p:cNvSpPr/>
          <p:nvPr/>
        </p:nvSpPr>
        <p:spPr>
          <a:xfrm>
            <a:off x="2116383" y="2233185"/>
            <a:ext cx="282888" cy="2828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  <a:endParaRPr lang="en-AU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A9DAD06-9805-5455-392F-E65FF082A360}"/>
              </a:ext>
            </a:extLst>
          </p:cNvPr>
          <p:cNvSpPr/>
          <p:nvPr/>
        </p:nvSpPr>
        <p:spPr>
          <a:xfrm>
            <a:off x="491274" y="3146112"/>
            <a:ext cx="282888" cy="2828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AU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2E3B410-6D74-D153-D21A-1F1CE6A0BFDB}"/>
              </a:ext>
            </a:extLst>
          </p:cNvPr>
          <p:cNvSpPr/>
          <p:nvPr/>
        </p:nvSpPr>
        <p:spPr>
          <a:xfrm>
            <a:off x="3494984" y="1108745"/>
            <a:ext cx="282888" cy="2828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2A4BE3-F98B-75CA-298B-D1F9775038EF}"/>
              </a:ext>
            </a:extLst>
          </p:cNvPr>
          <p:cNvSpPr txBox="1"/>
          <p:nvPr/>
        </p:nvSpPr>
        <p:spPr>
          <a:xfrm>
            <a:off x="9785209" y="5761243"/>
            <a:ext cx="2406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- BESS</a:t>
            </a:r>
          </a:p>
          <a:p>
            <a:pPr algn="ctr"/>
            <a:r>
              <a:rPr lang="en-GB" sz="1200" b="1" dirty="0"/>
              <a:t>- Enables future industrial uses e.g. SAF Blending, other</a:t>
            </a:r>
          </a:p>
          <a:p>
            <a:pPr algn="ctr"/>
            <a:r>
              <a:rPr lang="en-GB" sz="1200" b="1" dirty="0"/>
              <a:t>- Multiple Stakeholders &amp; ongoing uncertainty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D4707F-9BC9-936F-EA63-A1F6C4E409DD}"/>
              </a:ext>
            </a:extLst>
          </p:cNvPr>
          <p:cNvSpPr txBox="1"/>
          <p:nvPr/>
        </p:nvSpPr>
        <p:spPr>
          <a:xfrm>
            <a:off x="7385635" y="5853575"/>
            <a:ext cx="2065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/>
              <a:t>Subdivide Land</a:t>
            </a:r>
          </a:p>
          <a:p>
            <a:pPr algn="ctr"/>
            <a:r>
              <a:rPr lang="en-GB" sz="1200" b="1" dirty="0"/>
              <a:t>1. Energy Precinct </a:t>
            </a:r>
          </a:p>
          <a:p>
            <a:pPr algn="ctr"/>
            <a:r>
              <a:rPr lang="en-GB" sz="1200" b="1" dirty="0"/>
              <a:t>2. Industry Precinct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8B696E-508C-5C3C-DA4B-2352F39DED24}"/>
              </a:ext>
            </a:extLst>
          </p:cNvPr>
          <p:cNvSpPr txBox="1"/>
          <p:nvPr/>
        </p:nvSpPr>
        <p:spPr>
          <a:xfrm>
            <a:off x="491274" y="1277526"/>
            <a:ext cx="2284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AMPOL has Multiple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84962A-907E-3D89-B2A2-754D727D2A20}"/>
              </a:ext>
            </a:extLst>
          </p:cNvPr>
          <p:cNvSpPr txBox="1"/>
          <p:nvPr/>
        </p:nvSpPr>
        <p:spPr>
          <a:xfrm>
            <a:off x="227289" y="4310289"/>
            <a:ext cx="37040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800" i="1" dirty="0">
                <a:effectLst/>
              </a:rPr>
              <a:t>Disclaimer - Community perspective based on public docs</a:t>
            </a:r>
          </a:p>
        </p:txBody>
      </p:sp>
    </p:spTree>
    <p:extLst>
      <p:ext uri="{BB962C8B-B14F-4D97-AF65-F5344CB8AC3E}">
        <p14:creationId xmlns:p14="http://schemas.microsoft.com/office/powerpoint/2010/main" val="3854093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D919363D-B6A4-B493-F06C-C0F7D20176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087" t="13646"/>
          <a:stretch>
            <a:fillRect/>
          </a:stretch>
        </p:blipFill>
        <p:spPr>
          <a:xfrm>
            <a:off x="3135028" y="6424544"/>
            <a:ext cx="846136" cy="329038"/>
          </a:xfrm>
          <a:prstGeom prst="rect">
            <a:avLst/>
          </a:prstGeom>
        </p:spPr>
      </p:pic>
      <p:sp>
        <p:nvSpPr>
          <p:cNvPr id="35" name="Arrow: Down 34">
            <a:extLst>
              <a:ext uri="{FF2B5EF4-FFF2-40B4-BE49-F238E27FC236}">
                <a16:creationId xmlns:a16="http://schemas.microsoft.com/office/drawing/2014/main" id="{A42869BB-955A-CD00-17B6-6DE9DD9D9F81}"/>
              </a:ext>
            </a:extLst>
          </p:cNvPr>
          <p:cNvSpPr/>
          <p:nvPr/>
        </p:nvSpPr>
        <p:spPr>
          <a:xfrm>
            <a:off x="3350628" y="981209"/>
            <a:ext cx="414936" cy="537042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964EBE-90E8-115E-5DD0-C36B50D6679E}"/>
              </a:ext>
            </a:extLst>
          </p:cNvPr>
          <p:cNvSpPr txBox="1"/>
          <p:nvPr/>
        </p:nvSpPr>
        <p:spPr>
          <a:xfrm>
            <a:off x="8431996" y="5213395"/>
            <a:ext cx="361801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None/>
            </a:pPr>
            <a:r>
              <a:rPr lang="en-GB" sz="1100" b="1" dirty="0">
                <a:solidFill>
                  <a:srgbClr val="0070C0"/>
                </a:solidFill>
                <a:latin typeface="Aptos" panose="020B0004020202020204" pitchFamily="34" charset="0"/>
              </a:rPr>
              <a:t>Very important to follow structure – see example</a:t>
            </a:r>
          </a:p>
          <a:p>
            <a:pPr algn="l" fontAlgn="base"/>
            <a:endParaRPr lang="en-GB" sz="11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fontAlgn="base"/>
            <a:r>
              <a:rPr lang="en-GB" sz="1100" dirty="0">
                <a:solidFill>
                  <a:srgbClr val="000000"/>
                </a:solidFill>
                <a:latin typeface="Aptos" panose="020B0004020202020204" pitchFamily="34" charset="0"/>
              </a:rPr>
              <a:t>Some examples of objection reasons…</a:t>
            </a:r>
            <a:endParaRPr lang="en-GB" sz="11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285750" indent="-285750" algn="l" fontAlgn="base">
              <a:buFontTx/>
              <a:buChar char="-"/>
            </a:pPr>
            <a:r>
              <a:rPr lang="en-GB" sz="11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Contamination, toxins, capping, health, </a:t>
            </a:r>
          </a:p>
          <a:p>
            <a:pPr marL="285750" indent="-285750" algn="l" fontAlgn="base">
              <a:buFontTx/>
              <a:buChar char="-"/>
            </a:pPr>
            <a:r>
              <a:rPr lang="en-GB" sz="11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Subdivision, land use, multiple stakeholders</a:t>
            </a:r>
          </a:p>
          <a:p>
            <a:pPr marL="285750" indent="-285750" algn="l" fontAlgn="base">
              <a:buFontTx/>
              <a:buChar char="-"/>
            </a:pPr>
            <a:r>
              <a:rPr lang="en-GB" sz="11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Ongoing disasters, flooding, who is accountable</a:t>
            </a:r>
          </a:p>
          <a:p>
            <a:pPr marL="285750" indent="-285750" algn="l" fontAlgn="base">
              <a:buFontTx/>
              <a:buChar char="-"/>
            </a:pPr>
            <a:r>
              <a:rPr lang="en-GB" sz="1100" dirty="0">
                <a:solidFill>
                  <a:srgbClr val="000000"/>
                </a:solidFill>
                <a:latin typeface="Aptos" panose="020B0004020202020204" pitchFamily="34" charset="0"/>
              </a:rPr>
              <a:t>Pollution Types: Air, Water, Odor, Noise, Waste</a:t>
            </a:r>
          </a:p>
          <a:p>
            <a:pPr marL="285750" indent="-285750" fontAlgn="base">
              <a:buFontTx/>
              <a:buChar char="-"/>
            </a:pPr>
            <a:r>
              <a:rPr lang="en-GB" sz="1100" dirty="0">
                <a:solidFill>
                  <a:srgbClr val="000000"/>
                </a:solidFill>
                <a:latin typeface="Aptos" panose="020B0004020202020204" pitchFamily="34" charset="0"/>
              </a:rPr>
              <a:t>Safety, transport, roads, lack of audits</a:t>
            </a:r>
          </a:p>
          <a:p>
            <a:pPr marL="285750" indent="-285750" fontAlgn="base">
              <a:buFontTx/>
              <a:buChar char="-"/>
            </a:pPr>
            <a:r>
              <a:rPr lang="en-GB" sz="11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Environmental, biodiversity, </a:t>
            </a:r>
            <a:r>
              <a:rPr lang="en-GB" sz="1100" dirty="0">
                <a:solidFill>
                  <a:srgbClr val="000000"/>
                </a:solidFill>
                <a:latin typeface="Aptos" panose="020B0004020202020204" pitchFamily="34" charset="0"/>
              </a:rPr>
              <a:t>tourism, businesses</a:t>
            </a:r>
            <a:endParaRPr lang="en-GB" sz="11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285750" indent="-285750" algn="l" fontAlgn="base">
              <a:buFontTx/>
              <a:buChar char="-"/>
            </a:pPr>
            <a:endParaRPr lang="en-GB" sz="11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0E7CFFB-5CBE-0471-F7DE-CD508AD59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756" y="4997486"/>
            <a:ext cx="2273681" cy="15915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8238E5-DDE7-6854-E65B-95391E30D47B}"/>
              </a:ext>
            </a:extLst>
          </p:cNvPr>
          <p:cNvSpPr/>
          <p:nvPr/>
        </p:nvSpPr>
        <p:spPr>
          <a:xfrm>
            <a:off x="521111" y="0"/>
            <a:ext cx="1644336" cy="5089997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/>
              <a:t>CALL TO ACTION</a:t>
            </a:r>
          </a:p>
          <a:p>
            <a:pPr algn="ctr"/>
            <a:r>
              <a:rPr lang="en-GB" b="1" u="sng" dirty="0"/>
              <a:t>Object Now!!</a:t>
            </a:r>
          </a:p>
          <a:p>
            <a:pPr algn="ctr"/>
            <a:endParaRPr lang="en-GB" b="1" u="sng" dirty="0"/>
          </a:p>
          <a:p>
            <a:pPr algn="ctr"/>
            <a:r>
              <a:rPr lang="en-GB" b="1" u="sng" dirty="0"/>
              <a:t>Only opportunity to have your say. No plan B</a:t>
            </a:r>
          </a:p>
          <a:p>
            <a:pPr algn="ctr"/>
            <a:endParaRPr lang="en-GB" dirty="0"/>
          </a:p>
          <a:p>
            <a:pPr algn="ctr"/>
            <a:r>
              <a:rPr lang="en-GB" b="1" dirty="0"/>
              <a:t>Mod 7 closes 25</a:t>
            </a:r>
            <a:r>
              <a:rPr lang="en-GB" b="1" baseline="30000" dirty="0"/>
              <a:t>th</a:t>
            </a:r>
            <a:r>
              <a:rPr lang="en-GB" b="1" dirty="0"/>
              <a:t> July 2025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 </a:t>
            </a:r>
            <a:endParaRPr lang="en-AU" dirty="0"/>
          </a:p>
        </p:txBody>
      </p:sp>
      <p:pic>
        <p:nvPicPr>
          <p:cNvPr id="10" name="Picture 2" descr="Generated Image">
            <a:extLst>
              <a:ext uri="{FF2B5EF4-FFF2-40B4-BE49-F238E27FC236}">
                <a16:creationId xmlns:a16="http://schemas.microsoft.com/office/drawing/2014/main" id="{25449284-39B7-841D-3AA8-A0933BF9A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88" y="3594623"/>
            <a:ext cx="1391901" cy="139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DCA86F-B6DB-5051-C446-E527B1835C0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2368"/>
          <a:stretch>
            <a:fillRect/>
          </a:stretch>
        </p:blipFill>
        <p:spPr>
          <a:xfrm>
            <a:off x="4036764" y="2527016"/>
            <a:ext cx="2682472" cy="14455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8423649-E134-287B-F88B-785B6EA86E47}"/>
              </a:ext>
            </a:extLst>
          </p:cNvPr>
          <p:cNvSpPr txBox="1"/>
          <p:nvPr/>
        </p:nvSpPr>
        <p:spPr>
          <a:xfrm>
            <a:off x="6962505" y="1190496"/>
            <a:ext cx="27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NSW Gov Planning Portal</a:t>
            </a:r>
            <a:endParaRPr lang="en-AU" b="1" u="sng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AEF610-8AB3-E2DA-FBA0-A4094964110E}"/>
              </a:ext>
            </a:extLst>
          </p:cNvPr>
          <p:cNvSpPr txBox="1"/>
          <p:nvPr/>
        </p:nvSpPr>
        <p:spPr>
          <a:xfrm>
            <a:off x="6990436" y="2836351"/>
            <a:ext cx="2696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Create Account or Login</a:t>
            </a:r>
            <a:endParaRPr lang="en-AU" b="1" u="sng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DE2D370-0F86-0DDE-C1C2-DBCFF44B11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6764" y="4075086"/>
            <a:ext cx="2674682" cy="5702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701E9FD-44F8-5104-AEEA-B9E8D96221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6763" y="4747803"/>
            <a:ext cx="4202667" cy="20414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F6AF36B-A9B7-09D1-F523-C1D0C90CC8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6764" y="968969"/>
            <a:ext cx="2682472" cy="14555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4F7C7D57-6B3F-E955-8091-06A6867C5748}"/>
              </a:ext>
            </a:extLst>
          </p:cNvPr>
          <p:cNvSpPr/>
          <p:nvPr/>
        </p:nvSpPr>
        <p:spPr>
          <a:xfrm>
            <a:off x="3362746" y="1619056"/>
            <a:ext cx="390699" cy="39069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AU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51894CE-F249-9D32-FA8D-DAD58848F5DD}"/>
              </a:ext>
            </a:extLst>
          </p:cNvPr>
          <p:cNvSpPr/>
          <p:nvPr/>
        </p:nvSpPr>
        <p:spPr>
          <a:xfrm>
            <a:off x="3342522" y="3038301"/>
            <a:ext cx="390699" cy="39069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  <a:endParaRPr lang="en-AU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6EE1051-AEA5-902A-BBBA-539C90A505F6}"/>
              </a:ext>
            </a:extLst>
          </p:cNvPr>
          <p:cNvSpPr/>
          <p:nvPr/>
        </p:nvSpPr>
        <p:spPr>
          <a:xfrm>
            <a:off x="3342522" y="4164844"/>
            <a:ext cx="390699" cy="39069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AU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AC4B5D6-8274-1F0E-583B-94C8F76C975E}"/>
              </a:ext>
            </a:extLst>
          </p:cNvPr>
          <p:cNvSpPr/>
          <p:nvPr/>
        </p:nvSpPr>
        <p:spPr>
          <a:xfrm>
            <a:off x="3350628" y="5486091"/>
            <a:ext cx="390699" cy="39069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A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AC74B4-83D8-777E-271A-5D7316879E8E}"/>
              </a:ext>
            </a:extLst>
          </p:cNvPr>
          <p:cNvSpPr txBox="1"/>
          <p:nvPr/>
        </p:nvSpPr>
        <p:spPr>
          <a:xfrm>
            <a:off x="3126470" y="3782"/>
            <a:ext cx="8843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u="sng" dirty="0">
                <a:solidFill>
                  <a:srgbClr val="002060"/>
                </a:solidFill>
              </a:rPr>
              <a:t>We need ~80 unique submissions to trigger Independent Planning Commission (IPC) for determination!</a:t>
            </a:r>
            <a:endParaRPr lang="en-AU" sz="2200" b="1" u="sng" dirty="0">
              <a:solidFill>
                <a:srgbClr val="00206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2D6872C-9382-02EA-4FD6-407E67700C34}"/>
              </a:ext>
            </a:extLst>
          </p:cNvPr>
          <p:cNvSpPr txBox="1"/>
          <p:nvPr/>
        </p:nvSpPr>
        <p:spPr>
          <a:xfrm>
            <a:off x="7846393" y="383649"/>
            <a:ext cx="4404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800" i="1" dirty="0">
                <a:solidFill>
                  <a:srgbClr val="000000"/>
                </a:solidFill>
                <a:latin typeface="Aptos" panose="020B0004020202020204" pitchFamily="34" charset="0"/>
              </a:rPr>
              <a:t>C</a:t>
            </a:r>
            <a:r>
              <a:rPr lang="en-GB" sz="800" b="0" i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an be from same household. Similar/same submissions are counted as one. </a:t>
            </a:r>
          </a:p>
          <a:p>
            <a:pPr algn="l" fontAlgn="base"/>
            <a:r>
              <a:rPr lang="en-GB" sz="800" b="0" i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Anyone outside Kurnell can object, however only those within a close proximity will be included.</a:t>
            </a:r>
          </a:p>
          <a:p>
            <a:pPr algn="l" fontAlgn="base"/>
            <a:r>
              <a:rPr lang="en-GB" sz="800" i="1" dirty="0">
                <a:solidFill>
                  <a:srgbClr val="000000"/>
                </a:solidFill>
                <a:latin typeface="Aptos" panose="020B0004020202020204" pitchFamily="34" charset="0"/>
              </a:rPr>
              <a:t>IPC, not part of Dept Planning, Housing,&amp; Infra  - makes final decision</a:t>
            </a:r>
            <a:r>
              <a:rPr lang="en-GB" sz="800" b="0" i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A7B8C8B-64C9-B68C-2A5F-C211AFE06B01}"/>
              </a:ext>
            </a:extLst>
          </p:cNvPr>
          <p:cNvSpPr/>
          <p:nvPr/>
        </p:nvSpPr>
        <p:spPr>
          <a:xfrm>
            <a:off x="3133852" y="1108679"/>
            <a:ext cx="824251" cy="2670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Steps</a:t>
            </a:r>
            <a:endParaRPr lang="en-AU" dirty="0"/>
          </a:p>
        </p:txBody>
      </p:sp>
      <p:pic>
        <p:nvPicPr>
          <p:cNvPr id="40" name="Picture 2" descr="Generated Image">
            <a:extLst>
              <a:ext uri="{FF2B5EF4-FFF2-40B4-BE49-F238E27FC236}">
                <a16:creationId xmlns:a16="http://schemas.microsoft.com/office/drawing/2014/main" id="{B2632D41-8BC7-E851-C3B3-97C50934C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559" y="1718925"/>
            <a:ext cx="705590" cy="70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21F0A34-F70E-AC1F-A0AE-B492FAC39980}"/>
              </a:ext>
            </a:extLst>
          </p:cNvPr>
          <p:cNvSpPr txBox="1"/>
          <p:nvPr/>
        </p:nvSpPr>
        <p:spPr>
          <a:xfrm>
            <a:off x="7955348" y="1867494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or</a:t>
            </a:r>
            <a:endParaRPr lang="en-AU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1EDE0D0-E1DA-6846-F333-2F2B5D56B1A6}"/>
              </a:ext>
            </a:extLst>
          </p:cNvPr>
          <p:cNvSpPr txBox="1"/>
          <p:nvPr/>
        </p:nvSpPr>
        <p:spPr>
          <a:xfrm>
            <a:off x="8511794" y="1783727"/>
            <a:ext cx="345842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100" dirty="0">
                <a:hlinkClick r:id="rId10"/>
              </a:rPr>
              <a:t>https://www.planningportal.nsw.gov.au/major-projects/projects/mod-7-infrastructure-consolidation-and-remediation</a:t>
            </a:r>
            <a:r>
              <a:rPr lang="en-AU" sz="1100" dirty="0"/>
              <a:t>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4AC097-7E8A-9467-FBC3-1B3F6EF48520}"/>
              </a:ext>
            </a:extLst>
          </p:cNvPr>
          <p:cNvSpPr txBox="1"/>
          <p:nvPr/>
        </p:nvSpPr>
        <p:spPr>
          <a:xfrm>
            <a:off x="6962504" y="4075086"/>
            <a:ext cx="2656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Select submission Type</a:t>
            </a:r>
            <a:endParaRPr lang="en-AU" b="1" u="sng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CA3DA03-D945-90CE-46B5-7432781B3708}"/>
              </a:ext>
            </a:extLst>
          </p:cNvPr>
          <p:cNvSpPr txBox="1"/>
          <p:nvPr/>
        </p:nvSpPr>
        <p:spPr>
          <a:xfrm>
            <a:off x="6990436" y="3318145"/>
            <a:ext cx="3872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Recommend one account per person</a:t>
            </a:r>
            <a:endParaRPr lang="en-AU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4A91A90-53F9-AAE2-991B-2A6BFDC4518F}"/>
              </a:ext>
            </a:extLst>
          </p:cNvPr>
          <p:cNvSpPr txBox="1"/>
          <p:nvPr/>
        </p:nvSpPr>
        <p:spPr>
          <a:xfrm>
            <a:off x="8431996" y="4759839"/>
            <a:ext cx="312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Write &amp; upload submission</a:t>
            </a:r>
            <a:endParaRPr lang="en-AU" b="1" u="sng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A8A8E77-CCFA-7643-BF78-9A5D6AC424DC}"/>
              </a:ext>
            </a:extLst>
          </p:cNvPr>
          <p:cNvCxnSpPr>
            <a:cxnSpLocks/>
          </p:cNvCxnSpPr>
          <p:nvPr/>
        </p:nvCxnSpPr>
        <p:spPr>
          <a:xfrm flipH="1">
            <a:off x="5152103" y="5414279"/>
            <a:ext cx="3279893" cy="6325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2C48B42-5124-5308-0FC7-1FCCFD995CEA}"/>
              </a:ext>
            </a:extLst>
          </p:cNvPr>
          <p:cNvSpPr txBox="1"/>
          <p:nvPr/>
        </p:nvSpPr>
        <p:spPr>
          <a:xfrm>
            <a:off x="0" y="6633206"/>
            <a:ext cx="37040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800" i="1" dirty="0">
                <a:effectLst/>
              </a:rPr>
              <a:t>Disclaimer - Community perspective based on public docs</a:t>
            </a:r>
          </a:p>
        </p:txBody>
      </p:sp>
    </p:spTree>
    <p:extLst>
      <p:ext uri="{BB962C8B-B14F-4D97-AF65-F5344CB8AC3E}">
        <p14:creationId xmlns:p14="http://schemas.microsoft.com/office/powerpoint/2010/main" val="3114004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253811-CD4D-F275-6438-21AA1136F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100260"/>
              </p:ext>
            </p:extLst>
          </p:nvPr>
        </p:nvGraphicFramePr>
        <p:xfrm>
          <a:off x="84005" y="186179"/>
          <a:ext cx="12023990" cy="6485641"/>
        </p:xfrm>
        <a:graphic>
          <a:graphicData uri="http://schemas.openxmlformats.org/drawingml/2006/table">
            <a:tbl>
              <a:tblPr/>
              <a:tblGrid>
                <a:gridCol w="1172588">
                  <a:extLst>
                    <a:ext uri="{9D8B030D-6E8A-4147-A177-3AD203B41FA5}">
                      <a16:colId xmlns:a16="http://schemas.microsoft.com/office/drawing/2014/main" val="1905001813"/>
                    </a:ext>
                  </a:extLst>
                </a:gridCol>
                <a:gridCol w="1651247">
                  <a:extLst>
                    <a:ext uri="{9D8B030D-6E8A-4147-A177-3AD203B41FA5}">
                      <a16:colId xmlns:a16="http://schemas.microsoft.com/office/drawing/2014/main" val="2331301747"/>
                    </a:ext>
                  </a:extLst>
                </a:gridCol>
                <a:gridCol w="1358014">
                  <a:extLst>
                    <a:ext uri="{9D8B030D-6E8A-4147-A177-3AD203B41FA5}">
                      <a16:colId xmlns:a16="http://schemas.microsoft.com/office/drawing/2014/main" val="4229111127"/>
                    </a:ext>
                  </a:extLst>
                </a:gridCol>
                <a:gridCol w="1489133">
                  <a:extLst>
                    <a:ext uri="{9D8B030D-6E8A-4147-A177-3AD203B41FA5}">
                      <a16:colId xmlns:a16="http://schemas.microsoft.com/office/drawing/2014/main" val="615450597"/>
                    </a:ext>
                  </a:extLst>
                </a:gridCol>
                <a:gridCol w="3502135">
                  <a:extLst>
                    <a:ext uri="{9D8B030D-6E8A-4147-A177-3AD203B41FA5}">
                      <a16:colId xmlns:a16="http://schemas.microsoft.com/office/drawing/2014/main" val="2040010759"/>
                    </a:ext>
                  </a:extLst>
                </a:gridCol>
                <a:gridCol w="1424178">
                  <a:extLst>
                    <a:ext uri="{9D8B030D-6E8A-4147-A177-3AD203B41FA5}">
                      <a16:colId xmlns:a16="http://schemas.microsoft.com/office/drawing/2014/main" val="860556827"/>
                    </a:ext>
                  </a:extLst>
                </a:gridCol>
                <a:gridCol w="1426695">
                  <a:extLst>
                    <a:ext uri="{9D8B030D-6E8A-4147-A177-3AD203B41FA5}">
                      <a16:colId xmlns:a16="http://schemas.microsoft.com/office/drawing/2014/main" val="3248752853"/>
                    </a:ext>
                  </a:extLst>
                </a:gridCol>
              </a:tblGrid>
              <a:tr h="80235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200" b="1" dirty="0"/>
                        <a:t>Submitter Characteristics </a:t>
                      </a:r>
                      <a:r>
                        <a:rPr lang="en-AU" sz="1200" b="1" i="1" dirty="0">
                          <a:solidFill>
                            <a:srgbClr val="FF0000"/>
                          </a:solidFill>
                        </a:rPr>
                        <a:t>(not needed for submission)</a:t>
                      </a:r>
                    </a:p>
                  </a:txBody>
                  <a:tcPr marL="6820" marR="6820" marT="3410" marB="34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b="1" dirty="0"/>
                        <a:t>Introduction </a:t>
                      </a:r>
                    </a:p>
                    <a:p>
                      <a:pPr algn="ctr">
                        <a:buNone/>
                      </a:pPr>
                      <a:r>
                        <a:rPr lang="en-GB" sz="1000" b="0" i="1" dirty="0"/>
                        <a:t>(Introduce yourself/group, acknowledge opportunity, note relevant work)</a:t>
                      </a:r>
                    </a:p>
                  </a:txBody>
                  <a:tcPr marL="6820" marR="6820" marT="3410" marB="34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b="1" dirty="0"/>
                        <a:t>Strong Opening Statement</a:t>
                      </a:r>
                    </a:p>
                    <a:p>
                      <a:pPr algn="ctr">
                        <a:buNone/>
                      </a:pPr>
                      <a:r>
                        <a:rPr lang="en-GB" sz="1200" b="1" dirty="0"/>
                        <a:t> </a:t>
                      </a:r>
                      <a:r>
                        <a:rPr lang="en-GB" sz="1000" b="0" i="1" dirty="0"/>
                        <a:t>(Focus on key issues relevant to you)</a:t>
                      </a:r>
                      <a:endParaRPr lang="en-GB" sz="1200" b="0" i="1" dirty="0"/>
                    </a:p>
                  </a:txBody>
                  <a:tcPr marL="6820" marR="6820" marT="3410" marB="34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b="1" dirty="0"/>
                        <a:t>Recommendations </a:t>
                      </a:r>
                      <a:r>
                        <a:rPr lang="en-GB" sz="1000" b="0" i="1" dirty="0"/>
                        <a:t>(Strong clear statements, e.g., 'the proposal should be rejected because...')</a:t>
                      </a:r>
                      <a:endParaRPr lang="en-GB" sz="1200" b="0" i="1" dirty="0"/>
                    </a:p>
                  </a:txBody>
                  <a:tcPr marL="6820" marR="6820" marT="3410" marB="34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b="1" dirty="0"/>
                        <a:t>Evidence/Arguments </a:t>
                      </a:r>
                    </a:p>
                    <a:p>
                      <a:pPr algn="ctr">
                        <a:buNone/>
                      </a:pPr>
                      <a:r>
                        <a:rPr lang="en-GB" sz="1000" b="0" i="1" dirty="0"/>
                        <a:t>(Use facts from documents, case studies, local knowledge; include examples from Ampol's Scoping Report, Mod7 Report)</a:t>
                      </a:r>
                      <a:endParaRPr lang="en-GB" sz="1200" b="0" i="1" dirty="0"/>
                    </a:p>
                  </a:txBody>
                  <a:tcPr marL="6820" marR="6820" marT="3410" marB="34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b="1" dirty="0"/>
                        <a:t>Positive Aspects </a:t>
                      </a:r>
                    </a:p>
                    <a:p>
                      <a:pPr algn="ctr">
                        <a:buNone/>
                      </a:pPr>
                      <a:r>
                        <a:rPr lang="en-GB" sz="1000" b="0" i="1" dirty="0"/>
                        <a:t>(If any, or why none outweigh negatives)</a:t>
                      </a:r>
                      <a:endParaRPr lang="en-GB" sz="1200" b="0" i="1" dirty="0"/>
                    </a:p>
                  </a:txBody>
                  <a:tcPr marL="6820" marR="6820" marT="3410" marB="34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b="1" dirty="0"/>
                        <a:t>Closing </a:t>
                      </a:r>
                    </a:p>
                    <a:p>
                      <a:pPr algn="ctr">
                        <a:buNone/>
                      </a:pPr>
                      <a:r>
                        <a:rPr lang="en-GB" sz="1000" b="0" i="1" dirty="0"/>
                        <a:t>(Contact details, request reply/meeting, date)</a:t>
                      </a:r>
                      <a:endParaRPr lang="en-GB" sz="1200" b="0" i="1" dirty="0"/>
                    </a:p>
                  </a:txBody>
                  <a:tcPr marL="6820" marR="6820" marT="3410" marB="34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558029"/>
                  </a:ext>
                </a:extLst>
              </a:tr>
              <a:tr h="148730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100" b="1" dirty="0"/>
                        <a:t>Young family with children</a:t>
                      </a:r>
                    </a:p>
                  </a:txBody>
                  <a:tcPr marL="9141" marR="9141" marT="4571" marB="4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/>
                        <a:t>I'm a Kurnell parent with two young kids under 5. We've lived here for 5 years for </a:t>
                      </a:r>
                      <a:r>
                        <a:rPr lang="en-AU" sz="1050" dirty="0">
                          <a:effectLst/>
                        </a:rPr>
                        <a:t>the natural environment</a:t>
                      </a:r>
                      <a:r>
                        <a:rPr lang="en-GB" sz="1050" dirty="0"/>
                        <a:t>. Thanks for the submission chance; I’ve also tracked local pollution issues.</a:t>
                      </a:r>
                    </a:p>
                  </a:txBody>
                  <a:tcPr marL="9141" marR="9141" marT="4571" marB="4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050"/>
                        <a:t>Mod 7 favors Ampol's costs over kids' safety by capping toxins on-site, risking leaks/floods.</a:t>
                      </a:r>
                    </a:p>
                  </a:txBody>
                  <a:tcPr marL="9141" marR="9141" marT="4571" marB="4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050"/>
                        <a:t>Reject Mod 7. Stick to off-site removal, add audits/timelines for cleanup/rezoning to parks.</a:t>
                      </a:r>
                    </a:p>
                  </a:txBody>
                  <a:tcPr marL="9141" marR="9141" marT="4571" marB="4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AU" sz="1050" dirty="0"/>
                        <a:t>Keeps PFAS/toxins on-site forever, saving costs but risking bay leaks </a:t>
                      </a:r>
                      <a:r>
                        <a:rPr lang="en-AU" sz="800" b="0" i="1" dirty="0"/>
                        <a:t>(Mod7 Report (Sec 4, Pg 60)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AU" sz="1050" dirty="0"/>
                        <a:t>Refinery history caused contamination </a:t>
                      </a:r>
                      <a:r>
                        <a:rPr lang="en-AU" sz="800" i="1" dirty="0"/>
                        <a:t>(Scoping Report (Pg 27)</a:t>
                      </a:r>
                      <a:r>
                        <a:rPr lang="en-AU" sz="1050" dirty="0"/>
                        <a:t> 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AU" sz="1050" dirty="0"/>
                        <a:t>Community loses cleanup rights, faces uncertainty </a:t>
                      </a:r>
                      <a:r>
                        <a:rPr lang="en-AU" sz="800" i="1" dirty="0"/>
                        <a:t>(PPTX: Sec 3, Pg 53 no end)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AU" sz="1050" dirty="0"/>
                        <a:t>As parents, kids play near bay; PFAS studies show health risks like in polluted sites.</a:t>
                      </a:r>
                    </a:p>
                  </a:txBody>
                  <a:tcPr marL="9141" marR="9141" marT="4571" marB="4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050" dirty="0"/>
                        <a:t>Energy ideas lock industry (E5 zoning, Fig B-2 Pg 240); no positives for family safety.</a:t>
                      </a:r>
                    </a:p>
                  </a:txBody>
                  <a:tcPr marL="9141" marR="9141" marT="4571" marB="4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050"/>
                        <a:t>[Name], [Address], [Email], [Phone]. Reply/meet on family concerns. July 16, 2025.</a:t>
                      </a:r>
                    </a:p>
                  </a:txBody>
                  <a:tcPr marL="9141" marR="9141" marT="4571" marB="4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066273"/>
                  </a:ext>
                </a:extLst>
              </a:tr>
              <a:tr h="145775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100" b="1" dirty="0"/>
                        <a:t>Elderly couple</a:t>
                      </a:r>
                    </a:p>
                  </a:txBody>
                  <a:tcPr marL="9141" marR="9141" marT="4571" marB="4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/>
                        <a:t>We're retirees in Kurnell 40+ years, seen refinery changes. Appreciate the chance to submit; </a:t>
                      </a:r>
                      <a:r>
                        <a:rPr lang="en-GB" sz="1050" dirty="0">
                          <a:effectLst/>
                        </a:rPr>
                        <a:t>we've joined past environmental talks.</a:t>
                      </a:r>
                    </a:p>
                  </a:txBody>
                  <a:tcPr marL="9141" marR="9141" marT="4571" marB="4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050" dirty="0"/>
                        <a:t>Mod 7 breaks trust with on-site waste capping, leaving pollution legacy.</a:t>
                      </a:r>
                    </a:p>
                  </a:txBody>
                  <a:tcPr marL="9141" marR="9141" marT="4571" marB="4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050" dirty="0"/>
                        <a:t>Deny Mod 7. Require off-site disposal, audits/deadlines for rezoning preservation.</a:t>
                      </a:r>
                    </a:p>
                  </a:txBody>
                  <a:tcPr marL="9141" marR="9141" marT="4571" marB="4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050" dirty="0"/>
                        <a:t>Consolidates asbestos/toxins locally, perpetual risks</a:t>
                      </a:r>
                      <a:r>
                        <a:rPr lang="en-AU" sz="800" i="1" dirty="0"/>
                        <a:t> (Mod7 Report Fig 4-3 Pg 58): Sec 4 Pg 60)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050" dirty="0"/>
                        <a:t>Flood threats to bay </a:t>
                      </a:r>
                      <a:r>
                        <a:rPr lang="en-AU" sz="800" i="1" dirty="0"/>
                        <a:t>(</a:t>
                      </a:r>
                      <a:r>
                        <a:rPr lang="da-DK" sz="800" i="1" dirty="0">
                          <a:effectLst/>
                        </a:rPr>
                        <a:t>Mod7 Report Fig 7-5 Pg 111)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050" dirty="0"/>
                        <a:t>Industrial lock-in </a:t>
                      </a:r>
                      <a:r>
                        <a:rPr lang="en-AU" sz="800" i="1" dirty="0"/>
                        <a:t>(Scoping Report (Pg 215): E5 zoning Fig B-2 Pg 240)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050" dirty="0"/>
                        <a:t>Past leaks affected us; self-monitoring &amp; no ends unreliable, like historical spills harming ecology </a:t>
                      </a:r>
                      <a:r>
                        <a:rPr lang="en-AU" sz="800" i="1" dirty="0"/>
                        <a:t>(App G Pg 8 &amp; Sec 3 Pg 53)  </a:t>
                      </a:r>
                      <a:endParaRPr lang="en-AU" sz="1050" i="1" dirty="0"/>
                    </a:p>
                  </a:txBody>
                  <a:tcPr marL="9141" marR="9141" marT="4571" marB="4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050" dirty="0"/>
                        <a:t>Subdivision reduces accountability; jobs don't outweigh risks.</a:t>
                      </a:r>
                    </a:p>
                  </a:txBody>
                  <a:tcPr marL="9141" marR="9141" marT="4571" marB="4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050"/>
                        <a:t>[Names], [Address], [Email], [Phone]. Response/meeting on long-term effects. July 16, 2025.</a:t>
                      </a:r>
                    </a:p>
                  </a:txBody>
                  <a:tcPr marL="9141" marR="9141" marT="4571" marB="4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137309"/>
                  </a:ext>
                </a:extLst>
              </a:tr>
              <a:tr h="13986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100" b="1" dirty="0"/>
                        <a:t>Local business owner</a:t>
                      </a:r>
                    </a:p>
                  </a:txBody>
                  <a:tcPr marL="9141" marR="9141" marT="4571" marB="4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/>
                        <a:t>I run Kurnell eco-tours 15 years. </a:t>
                      </a:r>
                      <a:r>
                        <a:rPr lang="en-GB" sz="1050" dirty="0">
                          <a:effectLst/>
                        </a:rPr>
                        <a:t>This submission is vital as Mod 7 directly threatens our local economy. I've worked with green groups on site concerns.</a:t>
                      </a:r>
                    </a:p>
                  </a:txBody>
                  <a:tcPr marL="9141" marR="9141" marT="4571" marB="4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050"/>
                        <a:t>Mod 7's capping risks contamination, deterring tourists/hurting businesses.</a:t>
                      </a:r>
                    </a:p>
                  </a:txBody>
                  <a:tcPr marL="9141" marR="9141" marT="4571" marB="4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050" dirty="0"/>
                        <a:t>Block Mod 7. Mandate off-site removal, audits/rezoning for tourism over industry.</a:t>
                      </a:r>
                    </a:p>
                  </a:txBody>
                  <a:tcPr marL="9141" marR="9141" marT="4571" marB="4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050" dirty="0"/>
                        <a:t> </a:t>
                      </a:r>
                      <a:r>
                        <a:rPr lang="en-AU" sz="1050" dirty="0">
                          <a:effectLst/>
                        </a:rPr>
                        <a:t>Containment exposes bay to floods </a:t>
                      </a:r>
                      <a:r>
                        <a:rPr lang="en-AU" sz="800" i="1" dirty="0">
                          <a:effectLst/>
                        </a:rPr>
                        <a:t>(Mod7 Report Sec 4 Pg 60): Fig 7-5 Pg 111)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050" dirty="0">
                          <a:effectLst/>
                        </a:rPr>
                        <a:t>Contamination history; capping enables BESS/SAF but locks zoning (Scoping Report </a:t>
                      </a:r>
                      <a:r>
                        <a:rPr lang="en-AU" sz="800" i="1" dirty="0">
                          <a:effectLst/>
                        </a:rPr>
                        <a:t>(Pg 27 Fig B-2 Pg 240)</a:t>
                      </a:r>
                      <a:endParaRPr lang="en-AU" sz="1050" i="1" dirty="0">
                        <a:effectLst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050" dirty="0">
                          <a:effectLst/>
                        </a:rPr>
                        <a:t>Tours hit by pollution stigma; indefinite works uncertain, like sites with tourism drops </a:t>
                      </a:r>
                      <a:r>
                        <a:rPr lang="en-AU" sz="800" i="1" dirty="0">
                          <a:effectLst/>
                        </a:rPr>
                        <a:t>(Sec 3 Pg 53) </a:t>
                      </a:r>
                    </a:p>
                    <a:p>
                      <a:pPr algn="ctr">
                        <a:buNone/>
                      </a:pPr>
                      <a:endParaRPr lang="en-AU" sz="1050" dirty="0"/>
                    </a:p>
                  </a:txBody>
                  <a:tcPr marL="9141" marR="9141" marT="4571" marB="4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050" dirty="0"/>
                        <a:t>SAF jobs with uncertainty; not worth tourism hit.</a:t>
                      </a:r>
                    </a:p>
                  </a:txBody>
                  <a:tcPr marL="9141" marR="9141" marT="4571" marB="4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050"/>
                        <a:t>[Name/Business], [Address], [Email], [Phone]. Reply/business meeting. July 16, 2025.</a:t>
                      </a:r>
                    </a:p>
                  </a:txBody>
                  <a:tcPr marL="9141" marR="9141" marT="4571" marB="4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2027555"/>
                  </a:ext>
                </a:extLst>
              </a:tr>
              <a:tr h="133956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100" b="1" dirty="0"/>
                        <a:t>Passionate environmentalist</a:t>
                      </a:r>
                    </a:p>
                  </a:txBody>
                  <a:tcPr marL="9141" marR="9141" marT="4571" marB="4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effectLst/>
                        </a:rPr>
                        <a:t>I'm a Kurnell resident active in environmental groups for 10 years, monitoring refinery impacts. Thanks for submission opportunity</a:t>
                      </a:r>
                    </a:p>
                  </a:txBody>
                  <a:tcPr marL="9141" marR="9141" marT="4571" marB="4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050"/>
                        <a:t>Mod 7 sacrifices ecology with toxin capping, threatening bay biodiversity.</a:t>
                      </a:r>
                    </a:p>
                  </a:txBody>
                  <a:tcPr marL="9141" marR="9141" marT="4571" marB="4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050"/>
                        <a:t>Reject Mod 7. Demand off-site remediation, offsets/rezoning for restoration.</a:t>
                      </a:r>
                    </a:p>
                  </a:txBody>
                  <a:tcPr marL="9141" marR="9141" marT="4571" marB="4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AU" sz="1050" dirty="0">
                          <a:effectLst/>
                        </a:rPr>
                        <a:t>PFAS containment; floods risk wetlands </a:t>
                      </a:r>
                      <a:r>
                        <a:rPr lang="en-AU" sz="800" i="1" dirty="0">
                          <a:effectLst/>
                        </a:rPr>
                        <a:t>(Mod7 Report (Sec 4 Pg 60 Fig 7-5 Pg 111)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050" dirty="0">
                          <a:effectLst/>
                        </a:rPr>
                        <a:t>Threatened species; capping endangers runoff </a:t>
                      </a:r>
                      <a:r>
                        <a:rPr lang="en-AU" sz="800" i="1" dirty="0">
                          <a:effectLst/>
                        </a:rPr>
                        <a:t>(Scoping Report Pg 51: Fig 4-3 Pg 58) 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050" dirty="0">
                          <a:effectLst/>
                        </a:rPr>
                        <a:t>No audits &amp; indefinite evade responsibility; PFAS cases harm ecosystems. Zoning blocks green spaces </a:t>
                      </a:r>
                      <a:r>
                        <a:rPr lang="en-AU" sz="800" i="1" dirty="0">
                          <a:effectLst/>
                        </a:rPr>
                        <a:t>(App G Pg 8, Sec 3 Pg 53, Fig B-2 Pg 240)</a:t>
                      </a:r>
                      <a:endParaRPr lang="en-AU" sz="1050" i="1" dirty="0">
                        <a:effectLst/>
                      </a:endParaRPr>
                    </a:p>
                  </a:txBody>
                  <a:tcPr marL="9141" marR="9141" marT="4571" marB="4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050" dirty="0"/>
                        <a:t>"Sustainability" (App G) hollow; no benefits for wetlands.</a:t>
                      </a:r>
                    </a:p>
                  </a:txBody>
                  <a:tcPr marL="9141" marR="9141" marT="4571" marB="4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050" dirty="0"/>
                        <a:t>[Name], [Address], [Email], [Phone]. Reply/eco-meeting. July 16, 2025.</a:t>
                      </a:r>
                    </a:p>
                  </a:txBody>
                  <a:tcPr marL="9141" marR="9141" marT="4571" marB="45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9984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E099201-0A27-D578-185A-70B94F8435A1}"/>
              </a:ext>
            </a:extLst>
          </p:cNvPr>
          <p:cNvSpPr txBox="1"/>
          <p:nvPr/>
        </p:nvSpPr>
        <p:spPr>
          <a:xfrm>
            <a:off x="84005" y="6642556"/>
            <a:ext cx="18950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i="1" dirty="0"/>
              <a:t>Disclaimer: Submission examples only</a:t>
            </a:r>
            <a:endParaRPr lang="en-AU" sz="800" i="1" dirty="0"/>
          </a:p>
        </p:txBody>
      </p:sp>
    </p:spTree>
    <p:extLst>
      <p:ext uri="{BB962C8B-B14F-4D97-AF65-F5344CB8AC3E}">
        <p14:creationId xmlns:p14="http://schemas.microsoft.com/office/powerpoint/2010/main" val="3944045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AFD2F-6EF7-E5EC-D9D9-C136CF6F1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A34D0674-6281-2E70-460E-F18A80CEA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13404"/>
            <a:ext cx="2424556" cy="1559456"/>
          </a:xfrm>
          <a:prstGeom prst="rect">
            <a:avLst/>
          </a:prstGeom>
        </p:spPr>
      </p:pic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A1BA9BB-BC32-BAF8-246C-A34AD5E080E9}"/>
              </a:ext>
            </a:extLst>
          </p:cNvPr>
          <p:cNvSpPr/>
          <p:nvPr/>
        </p:nvSpPr>
        <p:spPr>
          <a:xfrm rot="10800000">
            <a:off x="3494985" y="5588708"/>
            <a:ext cx="2888245" cy="487449"/>
          </a:xfrm>
          <a:prstGeom prst="triangle">
            <a:avLst>
              <a:gd name="adj" fmla="val 2923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4EF8403-5C28-80C0-36B9-246586AE8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547089"/>
              </p:ext>
            </p:extLst>
          </p:nvPr>
        </p:nvGraphicFramePr>
        <p:xfrm>
          <a:off x="1777003" y="1133105"/>
          <a:ext cx="10364721" cy="4493773"/>
        </p:xfrm>
        <a:graphic>
          <a:graphicData uri="http://schemas.openxmlformats.org/drawingml/2006/table">
            <a:tbl>
              <a:tblPr firstRow="1" firstCol="1" bandRow="1"/>
              <a:tblGrid>
                <a:gridCol w="1782274">
                  <a:extLst>
                    <a:ext uri="{9D8B030D-6E8A-4147-A177-3AD203B41FA5}">
                      <a16:colId xmlns:a16="http://schemas.microsoft.com/office/drawing/2014/main" val="1323274484"/>
                    </a:ext>
                  </a:extLst>
                </a:gridCol>
                <a:gridCol w="2104104">
                  <a:extLst>
                    <a:ext uri="{9D8B030D-6E8A-4147-A177-3AD203B41FA5}">
                      <a16:colId xmlns:a16="http://schemas.microsoft.com/office/drawing/2014/main" val="2714095478"/>
                    </a:ext>
                  </a:extLst>
                </a:gridCol>
                <a:gridCol w="2045109">
                  <a:extLst>
                    <a:ext uri="{9D8B030D-6E8A-4147-A177-3AD203B41FA5}">
                      <a16:colId xmlns:a16="http://schemas.microsoft.com/office/drawing/2014/main" val="3656460099"/>
                    </a:ext>
                  </a:extLst>
                </a:gridCol>
                <a:gridCol w="2783543">
                  <a:extLst>
                    <a:ext uri="{9D8B030D-6E8A-4147-A177-3AD203B41FA5}">
                      <a16:colId xmlns:a16="http://schemas.microsoft.com/office/drawing/2014/main" val="2720313006"/>
                    </a:ext>
                  </a:extLst>
                </a:gridCol>
                <a:gridCol w="1649691">
                  <a:extLst>
                    <a:ext uri="{9D8B030D-6E8A-4147-A177-3AD203B41FA5}">
                      <a16:colId xmlns:a16="http://schemas.microsoft.com/office/drawing/2014/main" val="2493330048"/>
                    </a:ext>
                  </a:extLst>
                </a:gridCol>
              </a:tblGrid>
              <a:tr h="41284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400" b="1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Mod 7 Changes</a:t>
                      </a:r>
                    </a:p>
                  </a:txBody>
                  <a:tcPr marL="58623" marR="58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400" b="1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Before Mod 7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050" b="0" i="1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(what was approved)</a:t>
                      </a: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400" b="1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After Mod 7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050" b="0" i="1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(If Approved)</a:t>
                      </a: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400" b="1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What This Means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050" b="0" i="1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(Future Land Use – Community View)</a:t>
                      </a: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b="1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Reference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b="1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(Mod 7 – link below)</a:t>
                      </a:r>
                    </a:p>
                  </a:txBody>
                  <a:tcPr marL="58623" marR="58623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457589"/>
                  </a:ext>
                </a:extLst>
              </a:tr>
              <a:tr h="680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1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Remediation Method for Contaminated Soil/Groundwater</a:t>
                      </a:r>
                      <a:endParaRPr lang="en-AU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0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Contaminated materials (e.g., hydrocarbons, PFAS, asbestos) must be excavated, handled, managed, and transported off-site.</a:t>
                      </a:r>
                      <a:endParaRPr lang="en-AU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0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Contaminated materials are excavated but contained and capped on-site permanently.</a:t>
                      </a:r>
                      <a:endParaRPr lang="en-AU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0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Ampol keeps toxins on-site forever, saving costs. Community loses full cleanup rights, risking ongoing leaks and limited land reuse.</a:t>
                      </a:r>
                      <a:endParaRPr lang="en-AU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800" i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Section 4, PAGE60 (on-site containment details).</a:t>
                      </a:r>
                      <a:endParaRPr lang="en-AU" sz="9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177449"/>
                  </a:ext>
                </a:extLst>
              </a:tr>
              <a:tr h="793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1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Waste Management and Containment</a:t>
                      </a:r>
                      <a:endParaRPr lang="en-AU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Waste management requires excavation and off-site transport; no permanent on-site approval.</a:t>
                      </a:r>
                      <a:endParaRPr lang="en-AU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0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Waste is consolidated on-site in cells with capping layers.</a:t>
                      </a:r>
                      <a:endParaRPr lang="en-AU" sz="105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Ampol retains waste locally, reducing transport needs. Community loses off-site disposal, facing perpetual pollution risks without relocation.</a:t>
                      </a:r>
                      <a:endParaRPr lang="en-AU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800" i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Figure 4-3, PAGE58 (capping areas for consolidation).</a:t>
                      </a:r>
                      <a:endParaRPr lang="en-AU" sz="9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108416"/>
                  </a:ext>
                </a:extLst>
              </a:tr>
              <a:tr h="507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1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Environmental Audits and Monitoring</a:t>
                      </a:r>
                      <a:endParaRPr lang="en-AU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Audits required during works, including dilapidation reports submitted to authorities.</a:t>
                      </a:r>
                      <a:endParaRPr lang="en-AU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Monitoring via reports, but no new independent audits for capped areas.</a:t>
                      </a:r>
                      <a:endParaRPr lang="en-AU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Ampol self-monitors post-capping. Community loses independent checks, risking undetected issues without enforcement.</a:t>
                      </a:r>
                      <a:endParaRPr lang="en-AU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800" i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Appendix G, PAGE8 (ongoing monitoring with sustainability reports).</a:t>
                      </a:r>
                      <a:endParaRPr lang="en-AU" sz="9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109834"/>
                  </a:ext>
                </a:extLst>
              </a:tr>
              <a:tr h="887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1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Future Land Use and Zoning</a:t>
                      </a:r>
                      <a:endParaRPr lang="en-AU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0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Zoning IN1, but remediation allows potential non-hazardous rezoning post-cleanup.</a:t>
                      </a:r>
                      <a:endParaRPr lang="en-AU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000" b="1" u="sng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Capping reinforces industrial zoning</a:t>
                      </a:r>
                      <a:r>
                        <a:rPr lang="en-AU" sz="10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, restricting changes due to hazards. </a:t>
                      </a:r>
                      <a:r>
                        <a:rPr lang="en-AU" sz="1000" b="1" kern="10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Land will ALWAYS be heavy industrial, cannot change</a:t>
                      </a:r>
                      <a:endParaRPr lang="en-AU" sz="1050" b="1" kern="1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0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Ampol locks in industrial use. Community loses rezoning for parks,</a:t>
                      </a:r>
                      <a:r>
                        <a:rPr lang="en-AU" sz="10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enables BESS &amp; SAF blending</a:t>
                      </a:r>
                      <a:endParaRPr lang="en-AU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800" i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Section 8.1 PAGE215 (E5 Heavy Industrial). Figure B-2 Land Zoning Map PAGE240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800" i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PAGE27 Scoping Report – Kurnell Energy &amp; Industry Precinct</a:t>
                      </a:r>
                      <a:endParaRPr lang="en-AU" sz="9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2391242"/>
                  </a:ext>
                </a:extLst>
              </a:tr>
              <a:tr h="665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1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Flooding and Leak Risks to Wetlands/Bay</a:t>
                      </a:r>
                      <a:endParaRPr lang="en-AU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0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Management prevents leaks through removal; stormwater handled to avoid residuals.</a:t>
                      </a:r>
                      <a:endParaRPr lang="en-AU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0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Flood models show risks, with capping using levees; possible leaching to bay.</a:t>
                      </a:r>
                      <a:endParaRPr lang="en-AU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0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Ampol operates with flood barriers. Community loses full protections, facing bay contamination threats in storms.</a:t>
                      </a:r>
                      <a:endParaRPr lang="en-AU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800" i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Figure 7-5 PAGE111 (flood depth and tide event risks).</a:t>
                      </a:r>
                      <a:endParaRPr lang="en-AU" sz="9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348382"/>
                  </a:ext>
                </a:extLst>
              </a:tr>
              <a:tr h="508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1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Timeline for Remediation Works</a:t>
                      </a:r>
                      <a:endParaRPr lang="en-AU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Deadlines for waste management extended to March 2020, focusing on phased completion.</a:t>
                      </a:r>
                      <a:endParaRPr lang="en-AU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Works extended, with capping allowing indefinite monitoring post-installation.</a:t>
                      </a:r>
                      <a:endParaRPr lang="en-AU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Ampol extends control without end dates. Community loses timelines, facing endless uncertainty for site safety.</a:t>
                      </a:r>
                      <a:endParaRPr lang="en-AU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800" i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Section 3, PAGE53 (ongoing remediation expected indefinitely).</a:t>
                      </a:r>
                      <a:endParaRPr lang="en-AU" sz="9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23" marR="58623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895570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697CDB7D-DC8C-8B56-6FEA-74875384B5FC}"/>
              </a:ext>
            </a:extLst>
          </p:cNvPr>
          <p:cNvSpPr/>
          <p:nvPr/>
        </p:nvSpPr>
        <p:spPr>
          <a:xfrm>
            <a:off x="63842" y="0"/>
            <a:ext cx="1644336" cy="5089997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/>
              <a:t>CALL TO ACTION</a:t>
            </a:r>
          </a:p>
          <a:p>
            <a:pPr algn="ctr"/>
            <a:r>
              <a:rPr lang="en-GB" b="1" u="sng" dirty="0"/>
              <a:t>Object Now</a:t>
            </a:r>
          </a:p>
          <a:p>
            <a:pPr algn="ctr"/>
            <a:endParaRPr lang="en-GB" b="1" u="sng" dirty="0"/>
          </a:p>
          <a:p>
            <a:pPr algn="ctr"/>
            <a:r>
              <a:rPr lang="en-GB" b="1" u="sng" dirty="0"/>
              <a:t>Only opportunity to have your say. No plan B</a:t>
            </a:r>
          </a:p>
          <a:p>
            <a:pPr algn="ctr"/>
            <a:endParaRPr lang="en-GB" dirty="0"/>
          </a:p>
          <a:p>
            <a:pPr algn="ctr"/>
            <a:r>
              <a:rPr lang="en-GB" b="1" dirty="0"/>
              <a:t>Mod 7 closes 25</a:t>
            </a:r>
            <a:r>
              <a:rPr lang="en-GB" b="1" baseline="30000" dirty="0"/>
              <a:t>th</a:t>
            </a:r>
            <a:r>
              <a:rPr lang="en-GB" b="1" dirty="0"/>
              <a:t> July 2025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 </a:t>
            </a:r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0F1F56-78C5-5BB9-A83E-C43E728EE6F9}"/>
              </a:ext>
            </a:extLst>
          </p:cNvPr>
          <p:cNvSpPr txBox="1"/>
          <p:nvPr/>
        </p:nvSpPr>
        <p:spPr>
          <a:xfrm>
            <a:off x="6228566" y="5605291"/>
            <a:ext cx="61705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900" i="1" dirty="0">
                <a:hlinkClick r:id="rId3"/>
              </a:rPr>
              <a:t>https://www.planningportal.nsw.gov.au/major-projects/projects/mod-7-infrastructure-consolidation-and-remediation</a:t>
            </a:r>
            <a:r>
              <a:rPr lang="en-AU" sz="900" i="1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F0B7A4-E400-5437-18B5-D7E42DD0B9EF}"/>
              </a:ext>
            </a:extLst>
          </p:cNvPr>
          <p:cNvSpPr txBox="1"/>
          <p:nvPr/>
        </p:nvSpPr>
        <p:spPr>
          <a:xfrm>
            <a:off x="2238163" y="0"/>
            <a:ext cx="93600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Ampol's Kurnell Shift: From Full Cleanup to Permanent Containment &amp; Energy Hub</a:t>
            </a:r>
            <a:endParaRPr lang="en-A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Generated Image">
            <a:extLst>
              <a:ext uri="{FF2B5EF4-FFF2-40B4-BE49-F238E27FC236}">
                <a16:creationId xmlns:a16="http://schemas.microsoft.com/office/drawing/2014/main" id="{DB0D3E7F-8A90-BA05-AF51-00CB93638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19" y="3594623"/>
            <a:ext cx="1391901" cy="139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81490F9-EA70-138D-3A1F-25201129E360}"/>
              </a:ext>
            </a:extLst>
          </p:cNvPr>
          <p:cNvSpPr/>
          <p:nvPr/>
        </p:nvSpPr>
        <p:spPr>
          <a:xfrm>
            <a:off x="67030" y="5395270"/>
            <a:ext cx="1052051" cy="193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Subdivision</a:t>
            </a:r>
            <a:endParaRPr lang="en-AU" sz="1100" b="1" dirty="0">
              <a:solidFill>
                <a:schemeClr val="tx1"/>
              </a:solidFill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FB2F16D-5E45-3F8E-2A8F-DDAF41AC51B8}"/>
              </a:ext>
            </a:extLst>
          </p:cNvPr>
          <p:cNvSpPr/>
          <p:nvPr/>
        </p:nvSpPr>
        <p:spPr>
          <a:xfrm>
            <a:off x="4226732" y="6138546"/>
            <a:ext cx="825910" cy="3736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869049-7AB4-621F-CBDA-91F48A05D8A4}"/>
              </a:ext>
            </a:extLst>
          </p:cNvPr>
          <p:cNvSpPr txBox="1"/>
          <p:nvPr/>
        </p:nvSpPr>
        <p:spPr>
          <a:xfrm>
            <a:off x="5187755" y="6066504"/>
            <a:ext cx="1546358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/>
              <a:t>Mod 7 Approval</a:t>
            </a:r>
          </a:p>
          <a:p>
            <a:pPr algn="ctr"/>
            <a:r>
              <a:rPr lang="en-GB" sz="1200" b="1" dirty="0"/>
              <a:t>No remediation </a:t>
            </a:r>
          </a:p>
          <a:p>
            <a:pPr algn="ctr"/>
            <a:r>
              <a:rPr lang="en-GB" sz="1200" b="1" dirty="0"/>
              <a:t>No Zoning change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D2C32F6-D624-5837-C6AB-9DEAB7BD4039}"/>
              </a:ext>
            </a:extLst>
          </p:cNvPr>
          <p:cNvSpPr/>
          <p:nvPr/>
        </p:nvSpPr>
        <p:spPr>
          <a:xfrm>
            <a:off x="6838821" y="6175869"/>
            <a:ext cx="825910" cy="3736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18A123-CF84-9446-1B67-554370F8404A}"/>
              </a:ext>
            </a:extLst>
          </p:cNvPr>
          <p:cNvSpPr txBox="1"/>
          <p:nvPr/>
        </p:nvSpPr>
        <p:spPr>
          <a:xfrm>
            <a:off x="9450910" y="5909861"/>
            <a:ext cx="513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=</a:t>
            </a:r>
            <a:endParaRPr lang="en-AU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11367-17E1-5C12-9E68-1734A643C92E}"/>
              </a:ext>
            </a:extLst>
          </p:cNvPr>
          <p:cNvSpPr txBox="1"/>
          <p:nvPr/>
        </p:nvSpPr>
        <p:spPr>
          <a:xfrm>
            <a:off x="2470456" y="5974170"/>
            <a:ext cx="1928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/>
              <a:t>Ampol Strategy</a:t>
            </a:r>
          </a:p>
          <a:p>
            <a:pPr algn="ctr"/>
            <a:r>
              <a:rPr lang="en-GB" sz="1200" b="1" dirty="0"/>
              <a:t>Monetise Kurnell site</a:t>
            </a:r>
          </a:p>
          <a:p>
            <a:pPr algn="ctr"/>
            <a:r>
              <a:rPr lang="en-GB" sz="1200" b="1" dirty="0"/>
              <a:t>Reduce costs</a:t>
            </a:r>
          </a:p>
          <a:p>
            <a:pPr algn="ctr"/>
            <a:r>
              <a:rPr lang="en-GB" sz="1200" b="1" dirty="0"/>
              <a:t>Minimise accountability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C4B672-CDD4-3843-8F5A-291E26A22A03}"/>
              </a:ext>
            </a:extLst>
          </p:cNvPr>
          <p:cNvSpPr txBox="1"/>
          <p:nvPr/>
        </p:nvSpPr>
        <p:spPr>
          <a:xfrm>
            <a:off x="7652734" y="5993837"/>
            <a:ext cx="2065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/>
              <a:t>Subdivide Land</a:t>
            </a:r>
          </a:p>
          <a:p>
            <a:pPr algn="ctr"/>
            <a:r>
              <a:rPr lang="en-GB" sz="1200" b="1" dirty="0"/>
              <a:t>1. Energy Precinct </a:t>
            </a:r>
          </a:p>
          <a:p>
            <a:pPr algn="ctr"/>
            <a:r>
              <a:rPr lang="en-GB" sz="1200" b="1" dirty="0"/>
              <a:t>2. Industry Precinct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A9C3D2-E8B6-DBB4-3FB3-A9153A88B335}"/>
              </a:ext>
            </a:extLst>
          </p:cNvPr>
          <p:cNvSpPr txBox="1"/>
          <p:nvPr/>
        </p:nvSpPr>
        <p:spPr>
          <a:xfrm>
            <a:off x="9785209" y="5863884"/>
            <a:ext cx="2406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- BESS</a:t>
            </a:r>
          </a:p>
          <a:p>
            <a:pPr algn="ctr"/>
            <a:r>
              <a:rPr lang="en-GB" sz="1200" b="1" dirty="0"/>
              <a:t>- Enables future industrial uses e.g. SAF Blending, other</a:t>
            </a:r>
          </a:p>
          <a:p>
            <a:pPr algn="ctr"/>
            <a:r>
              <a:rPr lang="en-GB" sz="1200" b="1" dirty="0"/>
              <a:t>- Multiple Stakeholders &amp; ongoing uncertainty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612682-78C7-D0BA-93CF-AA19034EC8C6}"/>
              </a:ext>
            </a:extLst>
          </p:cNvPr>
          <p:cNvSpPr txBox="1"/>
          <p:nvPr/>
        </p:nvSpPr>
        <p:spPr>
          <a:xfrm>
            <a:off x="6212481" y="5752267"/>
            <a:ext cx="37040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800" i="1" dirty="0">
                <a:effectLst/>
              </a:rPr>
              <a:t>Disclaimer - Community perspective based on public docs</a:t>
            </a:r>
          </a:p>
        </p:txBody>
      </p:sp>
    </p:spTree>
    <p:extLst>
      <p:ext uri="{BB962C8B-B14F-4D97-AF65-F5344CB8AC3E}">
        <p14:creationId xmlns:p14="http://schemas.microsoft.com/office/powerpoint/2010/main" val="3336628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4926</TotalTime>
  <Words>1914</Words>
  <Application>Microsoft Office PowerPoint</Application>
  <PresentationFormat>Widescreen</PresentationFormat>
  <Paragraphs>220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McCarthy</dc:creator>
  <cp:lastModifiedBy>Allison Weyman</cp:lastModifiedBy>
  <cp:revision>11</cp:revision>
  <cp:lastPrinted>2025-07-17T06:40:09Z</cp:lastPrinted>
  <dcterms:created xsi:type="dcterms:W3CDTF">2025-07-14T01:53:45Z</dcterms:created>
  <dcterms:modified xsi:type="dcterms:W3CDTF">2025-07-18T20:07:27Z</dcterms:modified>
</cp:coreProperties>
</file>